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7" r:id="rId6"/>
    <p:sldId id="258" r:id="rId7"/>
    <p:sldId id="259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72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029C2-B26C-41AF-8442-431E75F6EF52}" type="datetimeFigureOut">
              <a:rPr lang="en-US" smtClean="0"/>
              <a:t>12/1/2017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07EDA-B1D3-4AC4-94F8-5C06322F2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588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029C2-B26C-41AF-8442-431E75F6EF52}" type="datetimeFigureOut">
              <a:rPr lang="en-US" smtClean="0"/>
              <a:t>12/1/2017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07EDA-B1D3-4AC4-94F8-5C06322F2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202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029C2-B26C-41AF-8442-431E75F6EF52}" type="datetimeFigureOut">
              <a:rPr lang="en-US" smtClean="0"/>
              <a:t>12/1/2017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07EDA-B1D3-4AC4-94F8-5C06322F2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897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029C2-B26C-41AF-8442-431E75F6EF52}" type="datetimeFigureOut">
              <a:rPr lang="en-US" smtClean="0"/>
              <a:t>12/1/2017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07EDA-B1D3-4AC4-94F8-5C06322F2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932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029C2-B26C-41AF-8442-431E75F6EF52}" type="datetimeFigureOut">
              <a:rPr lang="en-US" smtClean="0"/>
              <a:t>12/1/2017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07EDA-B1D3-4AC4-94F8-5C06322F2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396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029C2-B26C-41AF-8442-431E75F6EF52}" type="datetimeFigureOut">
              <a:rPr lang="en-US" smtClean="0"/>
              <a:t>12/1/2017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07EDA-B1D3-4AC4-94F8-5C06322F2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069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029C2-B26C-41AF-8442-431E75F6EF52}" type="datetimeFigureOut">
              <a:rPr lang="en-US" smtClean="0"/>
              <a:t>12/1/2017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07EDA-B1D3-4AC4-94F8-5C06322F2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815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029C2-B26C-41AF-8442-431E75F6EF52}" type="datetimeFigureOut">
              <a:rPr lang="en-US" smtClean="0"/>
              <a:t>12/1/2017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07EDA-B1D3-4AC4-94F8-5C06322F2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553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029C2-B26C-41AF-8442-431E75F6EF52}" type="datetimeFigureOut">
              <a:rPr lang="en-US" smtClean="0"/>
              <a:t>12/1/2017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07EDA-B1D3-4AC4-94F8-5C06322F2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868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029C2-B26C-41AF-8442-431E75F6EF52}" type="datetimeFigureOut">
              <a:rPr lang="en-US" smtClean="0"/>
              <a:t>12/1/2017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07EDA-B1D3-4AC4-94F8-5C06322F2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335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029C2-B26C-41AF-8442-431E75F6EF52}" type="datetimeFigureOut">
              <a:rPr lang="en-US" smtClean="0"/>
              <a:t>12/1/2017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07EDA-B1D3-4AC4-94F8-5C06322F2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42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7029C2-B26C-41AF-8442-431E75F6EF52}" type="datetimeFigureOut">
              <a:rPr lang="en-US" smtClean="0"/>
              <a:t>12/1/2017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607EDA-B1D3-4AC4-94F8-5C06322F2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798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Public Input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Open from Oct. 6 through Oct. 14</a:t>
            </a:r>
          </a:p>
          <a:p>
            <a:r>
              <a:rPr lang="en-US" dirty="0"/>
              <a:t>360 responses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58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do you live?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945" y="1690688"/>
            <a:ext cx="10131621" cy="3678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8430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 vision for the Western Park is a place to: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825625"/>
            <a:ext cx="9561876" cy="427641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191794" y="3788229"/>
            <a:ext cx="4558937" cy="15414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961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208" y="365125"/>
            <a:ext cx="10041583" cy="6206256"/>
          </a:xfrm>
        </p:spPr>
      </p:pic>
    </p:spTree>
    <p:extLst>
      <p:ext uri="{BB962C8B-B14F-4D97-AF65-F5344CB8AC3E}">
        <p14:creationId xmlns:p14="http://schemas.microsoft.com/office/powerpoint/2010/main" val="2370201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 Amenities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Trails/Walking Paths</a:t>
            </a:r>
          </a:p>
          <a:p>
            <a:r>
              <a:rPr lang="en-US" dirty="0"/>
              <a:t>Playground Equipment</a:t>
            </a:r>
          </a:p>
          <a:p>
            <a:r>
              <a:rPr lang="en-US" dirty="0"/>
              <a:t>Picnic Shelters</a:t>
            </a:r>
          </a:p>
          <a:p>
            <a:r>
              <a:rPr lang="en-US" dirty="0"/>
              <a:t>Soccer fields</a:t>
            </a:r>
          </a:p>
          <a:p>
            <a:r>
              <a:rPr lang="en-US" dirty="0"/>
              <a:t>Garden Plots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054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Write-In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3137425"/>
              </p:ext>
            </p:extLst>
          </p:nvPr>
        </p:nvGraphicFramePr>
        <p:xfrm>
          <a:off x="1188837" y="1837978"/>
          <a:ext cx="2647142" cy="43910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53243">
                  <a:extLst>
                    <a:ext uri="{9D8B030D-6E8A-4147-A177-3AD203B41FA5}">
                      <a16:colId xmlns:a16="http://schemas.microsoft.com/office/drawing/2014/main" val="4078565157"/>
                    </a:ext>
                  </a:extLst>
                </a:gridCol>
                <a:gridCol w="593899">
                  <a:extLst>
                    <a:ext uri="{9D8B030D-6E8A-4147-A177-3AD203B41FA5}">
                      <a16:colId xmlns:a16="http://schemas.microsoft.com/office/drawing/2014/main" val="4045615204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Natural (no development)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14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6596882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Dog park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11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7832285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Picnic area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7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782763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Baseball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6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475070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Stage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6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1070942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Bike Trail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6656174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Par course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3101591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Parking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3851775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Pickleball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1075321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Trails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4038788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Disc golf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4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0468897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Restrooms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4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0001377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Splash park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80755807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1297079"/>
              </p:ext>
            </p:extLst>
          </p:nvPr>
        </p:nvGraphicFramePr>
        <p:xfrm>
          <a:off x="7240269" y="2777104"/>
          <a:ext cx="2703016" cy="34518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69375">
                  <a:extLst>
                    <a:ext uri="{9D8B030D-6E8A-4147-A177-3AD203B41FA5}">
                      <a16:colId xmlns:a16="http://schemas.microsoft.com/office/drawing/2014/main" val="2786328413"/>
                    </a:ext>
                  </a:extLst>
                </a:gridCol>
                <a:gridCol w="433641">
                  <a:extLst>
                    <a:ext uri="{9D8B030D-6E8A-4147-A177-3AD203B41FA5}">
                      <a16:colId xmlns:a16="http://schemas.microsoft.com/office/drawing/2014/main" val="694721091"/>
                    </a:ext>
                  </a:extLst>
                </a:gridCol>
              </a:tblGrid>
              <a:tr h="15315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English gardens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9" marR="9009" marT="90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9" marR="9009" marT="9009" marB="0" anchor="b"/>
                </a:tc>
                <a:extLst>
                  <a:ext uri="{0D108BD9-81ED-4DB2-BD59-A6C34878D82A}">
                    <a16:rowId xmlns:a16="http://schemas.microsoft.com/office/drawing/2014/main" val="1915616726"/>
                  </a:ext>
                </a:extLst>
              </a:tr>
              <a:tr h="15315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Family friendly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9" marR="9009" marT="90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1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9" marR="9009" marT="9009" marB="0" anchor="b"/>
                </a:tc>
                <a:extLst>
                  <a:ext uri="{0D108BD9-81ED-4DB2-BD59-A6C34878D82A}">
                    <a16:rowId xmlns:a16="http://schemas.microsoft.com/office/drawing/2014/main" val="1447366793"/>
                  </a:ext>
                </a:extLst>
              </a:tr>
              <a:tr h="29729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Indoor recreation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9" marR="9009" marT="90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1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9" marR="9009" marT="9009" marB="0" anchor="b"/>
                </a:tc>
                <a:extLst>
                  <a:ext uri="{0D108BD9-81ED-4DB2-BD59-A6C34878D82A}">
                    <a16:rowId xmlns:a16="http://schemas.microsoft.com/office/drawing/2014/main" val="522785475"/>
                  </a:ext>
                </a:extLst>
              </a:tr>
              <a:tr h="15315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Park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9" marR="9009" marT="90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1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9" marR="9009" marT="9009" marB="0" anchor="b"/>
                </a:tc>
                <a:extLst>
                  <a:ext uri="{0D108BD9-81ED-4DB2-BD59-A6C34878D82A}">
                    <a16:rowId xmlns:a16="http://schemas.microsoft.com/office/drawing/2014/main" val="2886359791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Passive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9" marR="9009" marT="90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1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9" marR="9009" marT="9009" marB="0" anchor="b"/>
                </a:tc>
                <a:extLst>
                  <a:ext uri="{0D108BD9-81ED-4DB2-BD59-A6C34878D82A}">
                    <a16:rowId xmlns:a16="http://schemas.microsoft.com/office/drawing/2014/main" val="4009215709"/>
                  </a:ext>
                </a:extLst>
              </a:tr>
              <a:tr h="15315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Pavillion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9" marR="9009" marT="90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1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9" marR="9009" marT="9009" marB="0" anchor="b"/>
                </a:tc>
                <a:extLst>
                  <a:ext uri="{0D108BD9-81ED-4DB2-BD59-A6C34878D82A}">
                    <a16:rowId xmlns:a16="http://schemas.microsoft.com/office/drawing/2014/main" val="2300500428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Pool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9" marR="9009" marT="90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1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9" marR="9009" marT="9009" marB="0" anchor="b"/>
                </a:tc>
                <a:extLst>
                  <a:ext uri="{0D108BD9-81ED-4DB2-BD59-A6C34878D82A}">
                    <a16:rowId xmlns:a16="http://schemas.microsoft.com/office/drawing/2014/main" val="612568274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Quiet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9" marR="9009" marT="90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1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9" marR="9009" marT="9009" marB="0" anchor="b"/>
                </a:tc>
                <a:extLst>
                  <a:ext uri="{0D108BD9-81ED-4DB2-BD59-A6C34878D82A}">
                    <a16:rowId xmlns:a16="http://schemas.microsoft.com/office/drawing/2014/main" val="1979800815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Teens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9" marR="9009" marT="90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1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9" marR="9009" marT="9009" marB="0" anchor="b"/>
                </a:tc>
                <a:extLst>
                  <a:ext uri="{0D108BD9-81ED-4DB2-BD59-A6C34878D82A}">
                    <a16:rowId xmlns:a16="http://schemas.microsoft.com/office/drawing/2014/main" val="3875833721"/>
                  </a:ext>
                </a:extLst>
              </a:tr>
              <a:tr h="15315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Volleyball courts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9" marR="9009" marT="90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9" marR="9009" marT="9009" marB="0" anchor="b"/>
                </a:tc>
                <a:extLst>
                  <a:ext uri="{0D108BD9-81ED-4DB2-BD59-A6C34878D82A}">
                    <a16:rowId xmlns:a16="http://schemas.microsoft.com/office/drawing/2014/main" val="816623765"/>
                  </a:ext>
                </a:extLst>
              </a:tr>
              <a:tr h="15315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Wifi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9" marR="9009" marT="90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9" marR="9009" marT="9009" marB="0" anchor="b"/>
                </a:tc>
                <a:extLst>
                  <a:ext uri="{0D108BD9-81ED-4DB2-BD59-A6C34878D82A}">
                    <a16:rowId xmlns:a16="http://schemas.microsoft.com/office/drawing/2014/main" val="1510162872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1021642"/>
              </p:ext>
            </p:extLst>
          </p:nvPr>
        </p:nvGraphicFramePr>
        <p:xfrm>
          <a:off x="4186616" y="1837978"/>
          <a:ext cx="2703016" cy="28242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69375">
                  <a:extLst>
                    <a:ext uri="{9D8B030D-6E8A-4147-A177-3AD203B41FA5}">
                      <a16:colId xmlns:a16="http://schemas.microsoft.com/office/drawing/2014/main" val="1180934789"/>
                    </a:ext>
                  </a:extLst>
                </a:gridCol>
                <a:gridCol w="433641">
                  <a:extLst>
                    <a:ext uri="{9D8B030D-6E8A-4147-A177-3AD203B41FA5}">
                      <a16:colId xmlns:a16="http://schemas.microsoft.com/office/drawing/2014/main" val="2225699869"/>
                    </a:ext>
                  </a:extLst>
                </a:gridCol>
              </a:tblGrid>
              <a:tr h="18918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Athletic fields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9" marR="9009" marT="90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3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9" marR="9009" marT="9009" marB="0" anchor="b"/>
                </a:tc>
                <a:extLst>
                  <a:ext uri="{0D108BD9-81ED-4DB2-BD59-A6C34878D82A}">
                    <a16:rowId xmlns:a16="http://schemas.microsoft.com/office/drawing/2014/main" val="1370886861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Playground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9" marR="9009" marT="90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3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9" marR="9009" marT="9009" marB="0" anchor="b"/>
                </a:tc>
                <a:extLst>
                  <a:ext uri="{0D108BD9-81ED-4DB2-BD59-A6C34878D82A}">
                    <a16:rowId xmlns:a16="http://schemas.microsoft.com/office/drawing/2014/main" val="3458433073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Soccer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9" marR="9009" marT="90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3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9" marR="9009" marT="9009" marB="0" anchor="b"/>
                </a:tc>
                <a:extLst>
                  <a:ext uri="{0D108BD9-81ED-4DB2-BD59-A6C34878D82A}">
                    <a16:rowId xmlns:a16="http://schemas.microsoft.com/office/drawing/2014/main" val="2350484597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Water feature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9" marR="9009" marT="90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3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9" marR="9009" marT="9009" marB="0" anchor="b"/>
                </a:tc>
                <a:extLst>
                  <a:ext uri="{0D108BD9-81ED-4DB2-BD59-A6C34878D82A}">
                    <a16:rowId xmlns:a16="http://schemas.microsoft.com/office/drawing/2014/main" val="3023507479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Basketball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9" marR="9009" marT="90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9" marR="9009" marT="9009" marB="0" anchor="b"/>
                </a:tc>
                <a:extLst>
                  <a:ext uri="{0D108BD9-81ED-4DB2-BD59-A6C34878D82A}">
                    <a16:rowId xmlns:a16="http://schemas.microsoft.com/office/drawing/2014/main" val="291969060"/>
                  </a:ext>
                </a:extLst>
              </a:tr>
              <a:tr h="29729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Drinking fountain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9" marR="9009" marT="90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9" marR="9009" marT="9009" marB="0" anchor="b"/>
                </a:tc>
                <a:extLst>
                  <a:ext uri="{0D108BD9-81ED-4DB2-BD59-A6C34878D82A}">
                    <a16:rowId xmlns:a16="http://schemas.microsoft.com/office/drawing/2014/main" val="3942840206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Garden plots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9" marR="9009" marT="90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9" marR="9009" marT="9009" marB="0" anchor="b"/>
                </a:tc>
                <a:extLst>
                  <a:ext uri="{0D108BD9-81ED-4DB2-BD59-A6C34878D82A}">
                    <a16:rowId xmlns:a16="http://schemas.microsoft.com/office/drawing/2014/main" val="2504270313"/>
                  </a:ext>
                </a:extLst>
              </a:tr>
              <a:tr h="29729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Interpretive signage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9" marR="9009" marT="90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9" marR="9009" marT="9009" marB="0" anchor="b"/>
                </a:tc>
                <a:extLst>
                  <a:ext uri="{0D108BD9-81ED-4DB2-BD59-A6C34878D82A}">
                    <a16:rowId xmlns:a16="http://schemas.microsoft.com/office/drawing/2014/main" val="1151631969"/>
                  </a:ext>
                </a:extLst>
              </a:tr>
              <a:tr h="15315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Tennis courts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9" marR="9009" marT="90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9" marR="9009" marT="9009" marB="0" anchor="b"/>
                </a:tc>
                <a:extLst>
                  <a:ext uri="{0D108BD9-81ED-4DB2-BD59-A6C34878D82A}">
                    <a16:rowId xmlns:a16="http://schemas.microsoft.com/office/drawing/2014/main" val="2004353219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786679"/>
              </p:ext>
            </p:extLst>
          </p:nvPr>
        </p:nvGraphicFramePr>
        <p:xfrm>
          <a:off x="7240269" y="1835677"/>
          <a:ext cx="2703016" cy="9414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69375">
                  <a:extLst>
                    <a:ext uri="{9D8B030D-6E8A-4147-A177-3AD203B41FA5}">
                      <a16:colId xmlns:a16="http://schemas.microsoft.com/office/drawing/2014/main" val="571658054"/>
                    </a:ext>
                  </a:extLst>
                </a:gridCol>
                <a:gridCol w="433641">
                  <a:extLst>
                    <a:ext uri="{9D8B030D-6E8A-4147-A177-3AD203B41FA5}">
                      <a16:colId xmlns:a16="http://schemas.microsoft.com/office/drawing/2014/main" val="4080263612"/>
                    </a:ext>
                  </a:extLst>
                </a:gridCol>
              </a:tblGrid>
              <a:tr h="15315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ADA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9" marR="9009" marT="90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1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9" marR="9009" marT="9009" marB="0" anchor="b"/>
                </a:tc>
                <a:extLst>
                  <a:ext uri="{0D108BD9-81ED-4DB2-BD59-A6C34878D82A}">
                    <a16:rowId xmlns:a16="http://schemas.microsoft.com/office/drawing/2014/main" val="1097109218"/>
                  </a:ext>
                </a:extLst>
              </a:tr>
              <a:tr h="15315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Benches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9" marR="9009" marT="90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1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9" marR="9009" marT="9009" marB="0" anchor="b"/>
                </a:tc>
                <a:extLst>
                  <a:ext uri="{0D108BD9-81ED-4DB2-BD59-A6C34878D82A}">
                    <a16:rowId xmlns:a16="http://schemas.microsoft.com/office/drawing/2014/main" val="621802556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Bird sanctuary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9" marR="9009" marT="90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9" marR="9009" marT="9009" marB="0" anchor="b"/>
                </a:tc>
                <a:extLst>
                  <a:ext uri="{0D108BD9-81ED-4DB2-BD59-A6C34878D82A}">
                    <a16:rowId xmlns:a16="http://schemas.microsoft.com/office/drawing/2014/main" val="4235807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71721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f0e5b989-54d9-4980-b9f4-5dd55b66448a">DVT6W5Y6K3SX-2683-23934</_dlc_DocId>
    <_dlc_DocIdUrl xmlns="f0e5b989-54d9-4980-b9f4-5dd55b66448a">
      <Url>https://ia2010.albemarle.org/CE/_layouts/DocIdRedir.aspx?ID=DVT6W5Y6K3SX-2683-23934</Url>
      <Description>DVT6W5Y6K3SX-2683-23934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EFD947CC4E0374A86A3A005054A2CD4" ma:contentTypeVersion="2" ma:contentTypeDescription="Create a new document." ma:contentTypeScope="" ma:versionID="bcec45183f5d3fdac01e65fad7417c6d">
  <xsd:schema xmlns:xsd="http://www.w3.org/2001/XMLSchema" xmlns:xs="http://www.w3.org/2001/XMLSchema" xmlns:p="http://schemas.microsoft.com/office/2006/metadata/properties" xmlns:ns2="f0e5b989-54d9-4980-b9f4-5dd55b66448a" targetNamespace="http://schemas.microsoft.com/office/2006/metadata/properties" ma:root="true" ma:fieldsID="13bab382a52e6f173300dde8bd702548" ns2:_="">
    <xsd:import namespace="f0e5b989-54d9-4980-b9f4-5dd55b66448a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e5b989-54d9-4980-b9f4-5dd55b66448a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23E2CC1-09C2-4EB7-8130-B7D1C0A6B182}">
  <ds:schemaRefs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f0e5b989-54d9-4980-b9f4-5dd55b66448a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E53F1EA2-8289-4517-8340-1575AD2213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0e5b989-54d9-4980-b9f4-5dd55b6644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3B89DB4-203F-4007-83D8-311FC563B699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C06F9918-F5F0-4491-B2C5-AF3BA275B82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357</TotalTime>
  <Words>138</Words>
  <Application>Microsoft Office PowerPoint</Application>
  <PresentationFormat>Widescreen</PresentationFormat>
  <Paragraphs>85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Online Public Input</vt:lpstr>
      <vt:lpstr>Where do you live?</vt:lpstr>
      <vt:lpstr>My vision for the Western Park is a place to:</vt:lpstr>
      <vt:lpstr>PowerPoint Presentation</vt:lpstr>
      <vt:lpstr>Top Amenities</vt:lpstr>
      <vt:lpstr>Write-In</vt:lpstr>
    </vt:vector>
  </TitlesOfParts>
  <Company>Albemarle County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Emily Kilroy</dc:creator>
  <cp:lastModifiedBy>Allen Billyk</cp:lastModifiedBy>
  <cp:revision>5</cp:revision>
  <dcterms:created xsi:type="dcterms:W3CDTF">2017-10-16T16:34:50Z</dcterms:created>
  <dcterms:modified xsi:type="dcterms:W3CDTF">2017-12-01T21:08:04Z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0x0101009EFD947CC4E0374A86A3A005054A2CD4</vt:lpwstr>
  </property>
  <property fmtid="{D5CDD505-2E9C-101B-9397-08002B2CF9AE}" pid="3" name="_dlc_DocIdItemGuid">
    <vt:lpwstr>4b5193f8-dad6-498d-b134-bbe39ab46225</vt:lpwstr>
  </property>
</Properties>
</file>